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7" r:id="rId5"/>
    <p:sldId id="258" r:id="rId6"/>
    <p:sldId id="266" r:id="rId7"/>
    <p:sldId id="267" r:id="rId8"/>
    <p:sldId id="268" r:id="rId9"/>
    <p:sldId id="261" r:id="rId10"/>
    <p:sldId id="262" r:id="rId11"/>
    <p:sldId id="263" r:id="rId12"/>
    <p:sldId id="269" r:id="rId13"/>
    <p:sldId id="270" r:id="rId14"/>
    <p:sldId id="271" r:id="rId15"/>
    <p:sldId id="272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96" autoAdjust="0"/>
  </p:normalViewPr>
  <p:slideViewPr>
    <p:cSldViewPr>
      <p:cViewPr varScale="1">
        <p:scale>
          <a:sx n="102" d="100"/>
          <a:sy n="102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wt.de/studium/studienangebot/bachelor/agribusiness" TargetMode="External"/><Relationship Id="rId2" Type="http://schemas.openxmlformats.org/officeDocument/2006/relationships/hyperlink" Target="https://www.hswt.de/studium/studienangebot/bachelor/agrartechni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wt.de/studium/studienangebot/bachelor/landwirtschaft-weihenstephan" TargetMode="External"/><Relationship Id="rId2" Type="http://schemas.openxmlformats.org/officeDocument/2006/relationships/hyperlink" Target="https://www.hswt.de/studium/studienangebot/bachelor/gartenba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wt.de/fileadmin/Redaktion/Internationales/Wege_an_die_HSWT/International_Summer_Term_Programme_Brochure_2026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online-semester.lt@hswt.d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entenwerk-dresden.de/english/wohnen/gaestehausdetail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achsen.ba-sn.de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Olga\Німеччина\DAAD-2024\Фото\найгарніші\IMG_20240705_203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479" y="2492896"/>
            <a:ext cx="4704522" cy="352839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648072"/>
          </a:xfrm>
        </p:spPr>
        <p:txBody>
          <a:bodyPr/>
          <a:lstStyle/>
          <a:p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en-GB" dirty="0"/>
              <a:t>Erasmus+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80928"/>
            <a:ext cx="4536504" cy="3888432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академічна</a:t>
            </a:r>
            <a:r>
              <a:rPr lang="ru-RU" dirty="0"/>
              <a:t> </a:t>
            </a:r>
            <a:r>
              <a:rPr lang="ru-RU" dirty="0" err="1"/>
              <a:t>мобільність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та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endParaRPr lang="ru-RU" dirty="0"/>
          </a:p>
        </p:txBody>
      </p:sp>
      <p:pic>
        <p:nvPicPr>
          <p:cNvPr id="1026" name="Picture 2" descr="C:\Users\Olga\Desktop\завантаженн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4664"/>
            <a:ext cx="5256584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736304"/>
          </a:xfrm>
        </p:spPr>
        <p:txBody>
          <a:bodyPr>
            <a:normAutofit/>
          </a:bodyPr>
          <a:lstStyle/>
          <a:p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прикладних</a:t>
            </a:r>
            <a:r>
              <a:rPr lang="ru-RU" dirty="0"/>
              <a:t> наук </a:t>
            </a:r>
            <a:r>
              <a:rPr lang="ru-RU" dirty="0" err="1"/>
              <a:t>Вайенштефан-Тріздорф</a:t>
            </a:r>
            <a:r>
              <a:rPr lang="ru-RU" dirty="0"/>
              <a:t> - HSWT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1"/>
            <a:ext cx="8229600" cy="12241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Olga\Desktop\завантаження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40961" cy="1253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Olg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64496" cy="2979910"/>
          </a:xfrm>
          <a:prstGeom prst="rect">
            <a:avLst/>
          </a:prstGeom>
          <a:noFill/>
        </p:spPr>
      </p:pic>
      <p:pic>
        <p:nvPicPr>
          <p:cNvPr id="6147" name="Picture 3" descr="C:\Users\Olga\Desktop\завантаження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031272" cy="2965626"/>
          </a:xfrm>
          <a:prstGeom prst="rect">
            <a:avLst/>
          </a:prstGeom>
          <a:noFill/>
        </p:spPr>
      </p:pic>
      <p:pic>
        <p:nvPicPr>
          <p:cNvPr id="6148" name="Picture 4" descr="C:\Users\Olga\Desktop\завантаження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33" y="3356992"/>
            <a:ext cx="4485683" cy="3024336"/>
          </a:xfrm>
          <a:prstGeom prst="rect">
            <a:avLst/>
          </a:prstGeom>
          <a:noFill/>
        </p:spPr>
      </p:pic>
      <p:pic>
        <p:nvPicPr>
          <p:cNvPr id="6150" name="Picture 6" descr="C:\Users\Olga\Desktop\завантаження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407138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сільськогосподарських</a:t>
            </a:r>
            <a:r>
              <a:rPr lang="ru-RU" b="1" dirty="0"/>
              <a:t> наук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hlinkClick r:id="rId2"/>
              </a:rPr>
              <a:t>Сільськогосподарські</a:t>
            </a:r>
            <a:r>
              <a:rPr lang="ru-RU" b="1" dirty="0">
                <a:hlinkClick r:id="rId2"/>
              </a:rPr>
              <a:t> </a:t>
            </a:r>
            <a:r>
              <a:rPr lang="ru-RU" b="1" dirty="0" err="1">
                <a:hlinkClick r:id="rId2"/>
              </a:rPr>
              <a:t>технології</a:t>
            </a:r>
            <a:endParaRPr lang="ru-RU" b="1" dirty="0"/>
          </a:p>
          <a:p>
            <a:pPr>
              <a:buNone/>
            </a:pPr>
            <a:r>
              <a:rPr lang="ru-RU" dirty="0" err="1"/>
              <a:t>Трактори</a:t>
            </a:r>
            <a:r>
              <a:rPr lang="ru-RU" dirty="0"/>
              <a:t>, </a:t>
            </a:r>
            <a:r>
              <a:rPr lang="ru-RU" dirty="0" err="1"/>
              <a:t>дрони</a:t>
            </a:r>
            <a:r>
              <a:rPr lang="ru-RU" dirty="0"/>
              <a:t> та </a:t>
            </a:r>
            <a:r>
              <a:rPr lang="ru-RU" dirty="0" err="1"/>
              <a:t>супутникова</a:t>
            </a:r>
            <a:r>
              <a:rPr lang="ru-RU" dirty="0"/>
              <a:t> </a:t>
            </a:r>
            <a:r>
              <a:rPr lang="ru-RU" dirty="0" err="1"/>
              <a:t>навігація</a:t>
            </a:r>
            <a:r>
              <a:rPr lang="ru-RU" dirty="0"/>
              <a:t>: </a:t>
            </a:r>
            <a:r>
              <a:rPr lang="ru-RU" dirty="0" err="1"/>
              <a:t>зробіть</a:t>
            </a:r>
            <a:r>
              <a:rPr lang="ru-RU" dirty="0"/>
              <a:t>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r>
              <a:rPr lang="ru-RU" dirty="0" err="1"/>
              <a:t>розумним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сталим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.</a:t>
            </a:r>
            <a:endParaRPr lang="en-GB" dirty="0"/>
          </a:p>
          <a:p>
            <a:r>
              <a:rPr lang="ru-RU" b="1" dirty="0" err="1">
                <a:hlinkClick r:id="rId3"/>
              </a:rPr>
              <a:t>Агробізнес</a:t>
            </a:r>
            <a:endParaRPr lang="ru-RU" b="1" dirty="0"/>
          </a:p>
          <a:p>
            <a:pPr>
              <a:buNone/>
            </a:pP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та </a:t>
            </a:r>
            <a:r>
              <a:rPr lang="ru-RU" dirty="0" err="1"/>
              <a:t>бізнес</a:t>
            </a:r>
            <a:r>
              <a:rPr lang="ru-RU" dirty="0"/>
              <a:t>: Як бакалавр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агробізнесу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подолаєте</a:t>
            </a:r>
            <a:r>
              <a:rPr lang="ru-RU" dirty="0"/>
              <a:t> </a:t>
            </a:r>
            <a:r>
              <a:rPr lang="ru-RU" dirty="0" err="1"/>
              <a:t>розрив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ринком, менеджментом, </a:t>
            </a:r>
            <a:r>
              <a:rPr lang="ru-RU" dirty="0" err="1"/>
              <a:t>технологіями</a:t>
            </a:r>
            <a:r>
              <a:rPr lang="ru-RU" dirty="0"/>
              <a:t> та </a:t>
            </a:r>
            <a:r>
              <a:rPr lang="ru-RU" dirty="0" err="1"/>
              <a:t>сільським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сталий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,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764704"/>
            <a:ext cx="8503920" cy="5334344"/>
          </a:xfrm>
        </p:spPr>
        <p:txBody>
          <a:bodyPr>
            <a:normAutofit/>
          </a:bodyPr>
          <a:lstStyle/>
          <a:p>
            <a:r>
              <a:rPr lang="ru-RU" dirty="0" err="1">
                <a:hlinkClick r:id="rId2"/>
              </a:rPr>
              <a:t>С</a:t>
            </a:r>
            <a:r>
              <a:rPr lang="ru-RU" b="1" dirty="0" err="1">
                <a:hlinkClick r:id="rId2"/>
              </a:rPr>
              <a:t>адівництво</a:t>
            </a:r>
            <a:endParaRPr lang="ru-RU" b="1" dirty="0"/>
          </a:p>
          <a:p>
            <a:pPr>
              <a:buNone/>
            </a:pP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до глобального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– </a:t>
            </a:r>
            <a:r>
              <a:rPr lang="ru-RU" dirty="0" err="1"/>
              <a:t>саме</a:t>
            </a:r>
            <a:r>
              <a:rPr lang="ru-RU" dirty="0"/>
              <a:t> так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випускники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весь </a:t>
            </a:r>
            <a:r>
              <a:rPr lang="ru-RU" dirty="0" err="1"/>
              <a:t>ланцюжок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«</a:t>
            </a:r>
            <a:r>
              <a:rPr lang="ru-RU" dirty="0" err="1"/>
              <a:t>зелених</a:t>
            </a:r>
            <a:r>
              <a:rPr lang="ru-RU" dirty="0"/>
              <a:t>» </a:t>
            </a:r>
            <a:r>
              <a:rPr lang="ru-RU" dirty="0" err="1"/>
              <a:t>продуктів</a:t>
            </a:r>
            <a:r>
              <a:rPr lang="ru-RU" dirty="0"/>
              <a:t>.</a:t>
            </a:r>
          </a:p>
          <a:p>
            <a:r>
              <a:rPr lang="ru-RU" b="1" dirty="0" err="1">
                <a:hlinkClick r:id="rId3"/>
              </a:rPr>
              <a:t>Сільське</a:t>
            </a:r>
            <a:r>
              <a:rPr lang="ru-RU" b="1" dirty="0">
                <a:hlinkClick r:id="rId3"/>
              </a:rPr>
              <a:t> </a:t>
            </a:r>
            <a:r>
              <a:rPr lang="ru-RU" b="1" dirty="0" err="1">
                <a:hlinkClick r:id="rId3"/>
              </a:rPr>
              <a:t>господарство</a:t>
            </a:r>
            <a:r>
              <a:rPr lang="ru-RU" b="1" dirty="0">
                <a:hlinkClick r:id="rId3"/>
              </a:rPr>
              <a:t> </a:t>
            </a:r>
            <a:r>
              <a:rPr lang="ru-RU" b="1" dirty="0" err="1">
                <a:hlinkClick r:id="rId3"/>
              </a:rPr>
              <a:t>Вайенштефан</a:t>
            </a:r>
            <a:endParaRPr lang="ru-RU" b="1" dirty="0"/>
          </a:p>
          <a:p>
            <a:pPr>
              <a:buNone/>
            </a:pPr>
            <a:r>
              <a:rPr lang="ru-RU" dirty="0" err="1"/>
              <a:t>Близькість</a:t>
            </a:r>
            <a:r>
              <a:rPr lang="ru-RU" dirty="0"/>
              <a:t> до практики, </a:t>
            </a:r>
            <a:r>
              <a:rPr lang="ru-RU" dirty="0" err="1"/>
              <a:t>міцне</a:t>
            </a:r>
            <a:r>
              <a:rPr lang="ru-RU" dirty="0"/>
              <a:t> </a:t>
            </a:r>
            <a:r>
              <a:rPr lang="ru-RU" dirty="0" err="1"/>
              <a:t>коріння</a:t>
            </a:r>
            <a:r>
              <a:rPr lang="ru-RU" dirty="0"/>
              <a:t> в </a:t>
            </a:r>
            <a:r>
              <a:rPr lang="ru-RU" dirty="0" err="1"/>
              <a:t>теорії</a:t>
            </a:r>
            <a:r>
              <a:rPr lang="ru-RU" dirty="0"/>
              <a:t> –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у </a:t>
            </a:r>
            <a:r>
              <a:rPr lang="ru-RU" dirty="0" err="1"/>
              <a:t>Вайенштефані</a:t>
            </a:r>
            <a:r>
              <a:rPr lang="ru-RU" dirty="0"/>
              <a:t>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близькістю</a:t>
            </a:r>
            <a:r>
              <a:rPr lang="ru-RU" dirty="0"/>
              <a:t> до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та </a:t>
            </a:r>
            <a:r>
              <a:rPr lang="ru-RU" dirty="0" err="1"/>
              <a:t>досліджень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864096"/>
          </a:xfrm>
        </p:spPr>
        <p:txBody>
          <a:bodyPr>
            <a:noAutofit/>
          </a:bodyPr>
          <a:lstStyle/>
          <a:p>
            <a:r>
              <a:rPr lang="ru-RU" sz="2000" b="1" dirty="0" err="1"/>
              <a:t>Міжнародній</a:t>
            </a:r>
            <a:r>
              <a:rPr lang="ru-RU" sz="2000" b="1" dirty="0"/>
              <a:t> </a:t>
            </a:r>
            <a:r>
              <a:rPr lang="ru-RU" sz="2000" b="1" dirty="0" err="1"/>
              <a:t>літній</a:t>
            </a:r>
            <a:r>
              <a:rPr lang="ru-RU" sz="2000" b="1" dirty="0"/>
              <a:t> семестр «</a:t>
            </a:r>
            <a:r>
              <a:rPr lang="ru-RU" sz="2000" b="1" dirty="0" err="1"/>
              <a:t>Сільське</a:t>
            </a:r>
            <a:r>
              <a:rPr lang="ru-RU" sz="2000" b="1" dirty="0"/>
              <a:t> </a:t>
            </a:r>
            <a:r>
              <a:rPr lang="ru-RU" sz="2000" b="1" dirty="0" err="1"/>
              <a:t>господарство</a:t>
            </a:r>
            <a:r>
              <a:rPr lang="ru-RU" sz="2000" b="1" dirty="0"/>
              <a:t> та </a:t>
            </a:r>
            <a:r>
              <a:rPr lang="ru-RU" sz="2000" b="1" dirty="0" err="1"/>
              <a:t>харчування</a:t>
            </a:r>
            <a:r>
              <a:rPr lang="ru-RU" sz="2000" b="1" dirty="0"/>
              <a:t>» – бакалавр </a:t>
            </a:r>
            <a:r>
              <a:rPr lang="ru-RU" sz="2000" b="1" dirty="0" err="1"/>
              <a:t>сільського</a:t>
            </a:r>
            <a:r>
              <a:rPr lang="ru-RU" sz="2000" b="1" dirty="0"/>
              <a:t> </a:t>
            </a:r>
            <a:r>
              <a:rPr lang="ru-RU" sz="2000" b="1" dirty="0" err="1"/>
              <a:t>господарства</a:t>
            </a:r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dirty="0" err="1"/>
              <a:t>з</a:t>
            </a:r>
            <a:r>
              <a:rPr lang="ru-RU" sz="2000" dirty="0"/>
              <a:t> </a:t>
            </a:r>
            <a:r>
              <a:rPr lang="ru-RU" sz="2000" b="1" dirty="0"/>
              <a:t>28</a:t>
            </a:r>
            <a:r>
              <a:rPr lang="ru-RU" sz="2000" dirty="0"/>
              <a:t> </a:t>
            </a:r>
            <a:r>
              <a:rPr lang="ru-RU" sz="2000" b="1" dirty="0" err="1"/>
              <a:t>квітня</a:t>
            </a:r>
            <a:r>
              <a:rPr lang="ru-RU" sz="2000" b="1" dirty="0"/>
              <a:t> до 23 </a:t>
            </a:r>
            <a:r>
              <a:rPr lang="ru-RU" sz="2000" b="1" dirty="0" err="1"/>
              <a:t>липня</a:t>
            </a:r>
            <a:r>
              <a:rPr lang="ru-RU" sz="2000" b="1" dirty="0"/>
              <a:t> 2026 року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Тріздорф,Німеччина</a:t>
            </a:r>
            <a:r>
              <a:rPr lang="ru-RU" dirty="0"/>
              <a:t>.  </a:t>
            </a:r>
            <a:r>
              <a:rPr lang="en-US" dirty="0">
                <a:hlinkClick r:id="rId2"/>
              </a:rPr>
              <a:t>https://www.hswt.de/fileadmin/Redaktion/Internationales/Wege_an_die_HSWT/International_Summer_Term_Programme_Brochure_2026.pdf</a:t>
            </a:r>
            <a:r>
              <a:rPr lang="en-US" dirty="0"/>
              <a:t> . </a:t>
            </a:r>
            <a:endParaRPr lang="ru-RU" dirty="0"/>
          </a:p>
          <a:p>
            <a:r>
              <a:rPr lang="ru-RU" dirty="0" err="1"/>
              <a:t>Лекції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викладається</a:t>
            </a:r>
            <a:r>
              <a:rPr lang="ru-RU" dirty="0"/>
              <a:t> </a:t>
            </a:r>
            <a:r>
              <a:rPr lang="ru-RU" b="1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,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для </a:t>
            </a:r>
            <a:r>
              <a:rPr lang="ru-RU" dirty="0" err="1"/>
              <a:t>студентів</a:t>
            </a:r>
            <a:r>
              <a:rPr lang="ru-RU" dirty="0"/>
              <a:t> старших </a:t>
            </a:r>
            <a:r>
              <a:rPr lang="ru-RU" dirty="0" err="1"/>
              <a:t>курсів</a:t>
            </a:r>
            <a:r>
              <a:rPr lang="ru-RU" dirty="0"/>
              <a:t> бакалавра у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харчування</a:t>
            </a:r>
            <a:r>
              <a:rPr lang="ru-RU" dirty="0"/>
              <a:t> та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.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студентам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про науки та культуру в </a:t>
            </a:r>
            <a:r>
              <a:rPr lang="ru-RU" dirty="0" err="1"/>
              <a:t>Німеччині</a:t>
            </a:r>
            <a:r>
              <a:rPr lang="ru-RU" dirty="0"/>
              <a:t> (2 </a:t>
            </a:r>
            <a:r>
              <a:rPr lang="ru-RU" baseline="30000" dirty="0"/>
              <a:t>курс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).</a:t>
            </a:r>
          </a:p>
          <a:p>
            <a:r>
              <a:rPr lang="en-US" b="1" dirty="0"/>
              <a:t>HSWT </a:t>
            </a:r>
            <a:r>
              <a:rPr lang="ru-RU" b="1" dirty="0" err="1"/>
              <a:t>пропонує</a:t>
            </a:r>
            <a:r>
              <a:rPr lang="ru-RU" b="1" dirty="0"/>
              <a:t> до 2 </a:t>
            </a:r>
            <a:r>
              <a:rPr lang="ru-RU" b="1" dirty="0" err="1"/>
              <a:t>стипендій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фондів</a:t>
            </a:r>
            <a:r>
              <a:rPr lang="ru-RU" b="1" dirty="0"/>
              <a:t> </a:t>
            </a:r>
            <a:r>
              <a:rPr lang="en-US" b="1" dirty="0"/>
              <a:t>Erasmus+ </a:t>
            </a:r>
            <a:r>
              <a:rPr lang="ru-RU" b="1" dirty="0"/>
              <a:t>студентам </a:t>
            </a:r>
            <a:r>
              <a:rPr lang="en-US" b="1" dirty="0"/>
              <a:t>CNTU.</a:t>
            </a:r>
            <a:br>
              <a:rPr lang="en-US" b="1" dirty="0"/>
            </a:br>
            <a:r>
              <a:rPr lang="ru-RU" dirty="0" err="1"/>
              <a:t>Стипендія</a:t>
            </a:r>
            <a:r>
              <a:rPr lang="ru-RU" dirty="0"/>
              <a:t> </a:t>
            </a:r>
            <a:r>
              <a:rPr lang="ru-RU" dirty="0" err="1"/>
              <a:t>покриватиме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проживання</a:t>
            </a:r>
            <a:r>
              <a:rPr lang="ru-RU" dirty="0"/>
              <a:t> та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перебування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Міжнародний</a:t>
            </a:r>
            <a:r>
              <a:rPr lang="ru-RU" b="1" dirty="0"/>
              <a:t> </a:t>
            </a:r>
            <a:r>
              <a:rPr lang="ru-RU" b="1" dirty="0" err="1"/>
              <a:t>онлайн-семестр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Можливість слухати лекції українською/англійською/німецькою мовами (на вибір)</a:t>
            </a:r>
          </a:p>
          <a:p>
            <a:r>
              <a:rPr lang="uk-UA" dirty="0"/>
              <a:t>Навчання в режимі он-лайн з отриманням сертифіката про міжнародну академічну мобільність (стажування)</a:t>
            </a:r>
          </a:p>
          <a:p>
            <a:r>
              <a:rPr lang="uk-UA" dirty="0"/>
              <a:t>Вартість – 72 Євро за семестр</a:t>
            </a:r>
          </a:p>
          <a:p>
            <a:r>
              <a:rPr lang="en-US" dirty="0">
                <a:hlinkClick r:id="rId2"/>
              </a:rPr>
              <a:t>online-semester.lt@hswt.de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Olga\Desktop\завантаження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941510" cy="2952328"/>
          </a:xfrm>
          <a:prstGeom prst="rect">
            <a:avLst/>
          </a:prstGeom>
          <a:noFill/>
        </p:spPr>
      </p:pic>
      <p:pic>
        <p:nvPicPr>
          <p:cNvPr id="7171" name="Picture 3" descr="C:\Users\Olga\Desktop\завантаження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320480" cy="2875083"/>
          </a:xfrm>
          <a:prstGeom prst="rect">
            <a:avLst/>
          </a:prstGeom>
          <a:noFill/>
        </p:spPr>
      </p:pic>
      <p:pic>
        <p:nvPicPr>
          <p:cNvPr id="7173" name="Picture 5" descr="C:\Users\Olga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501008"/>
            <a:ext cx="5338724" cy="2808312"/>
          </a:xfrm>
          <a:prstGeom prst="rect">
            <a:avLst/>
          </a:prstGeom>
          <a:noFill/>
        </p:spPr>
      </p:pic>
      <p:pic>
        <p:nvPicPr>
          <p:cNvPr id="7172" name="Picture 4" descr="C:\Users\Olga\Desktop\завантаження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422014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4618856" cy="3777283"/>
          </a:xfrm>
        </p:spPr>
        <p:txBody>
          <a:bodyPr/>
          <a:lstStyle/>
          <a:p>
            <a:r>
              <a:rPr lang="uk-UA" dirty="0"/>
              <a:t>З питань академічної мобільності звертайтеся  050 4524836</a:t>
            </a:r>
          </a:p>
          <a:p>
            <a:r>
              <a:rPr lang="uk-UA" dirty="0"/>
              <a:t>Ольга Федорівна </a:t>
            </a:r>
            <a:r>
              <a:rPr lang="uk-UA" dirty="0" err="1"/>
              <a:t>Гелевера</a:t>
            </a:r>
            <a:endParaRPr lang="ru-RU" dirty="0"/>
          </a:p>
        </p:txBody>
      </p:sp>
      <p:pic>
        <p:nvPicPr>
          <p:cNvPr id="8194" name="Picture 2" descr="C:\Users\Olga\Desktop\завантаженн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4716016" cy="1403618"/>
          </a:xfrm>
          <a:prstGeom prst="rect">
            <a:avLst/>
          </a:prstGeom>
          <a:noFill/>
        </p:spPr>
      </p:pic>
      <p:pic>
        <p:nvPicPr>
          <p:cNvPr id="3074" name="Picture 2" descr="E:\Olga\Німеччина\DAAD-2024\Фото\найгарніші\IMG_20240702_13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94243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dirty="0"/>
              <a:t>Тривалість навчання у Німеччині – </a:t>
            </a:r>
            <a:br>
              <a:rPr lang="uk-UA" dirty="0"/>
            </a:br>
            <a:r>
              <a:rPr lang="uk-UA" dirty="0"/>
              <a:t>до 4 місяців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/>
          <a:lstStyle/>
          <a:p>
            <a:r>
              <a:rPr lang="uk-UA" dirty="0"/>
              <a:t>Проживання у міжнародному пансіонаті </a:t>
            </a:r>
            <a:r>
              <a:rPr lang="en-GB" dirty="0">
                <a:hlinkClick r:id="rId2"/>
              </a:rPr>
              <a:t>https://www.studentenwerk-dresden.de/english/wohnen/gaestehausdetails.html</a:t>
            </a:r>
            <a:r>
              <a:rPr lang="uk-UA" dirty="0"/>
              <a:t> </a:t>
            </a:r>
          </a:p>
          <a:p>
            <a:r>
              <a:rPr lang="uk-UA" dirty="0"/>
              <a:t>Навчання німецькою мовою: надаються матеріали в електронному вигляді, як можна перекладати.</a:t>
            </a:r>
          </a:p>
          <a:p>
            <a:r>
              <a:rPr lang="uk-UA" dirty="0"/>
              <a:t>Можливість відвідування лише певних дисциплін.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ФІНАНСОВА ПІДТРИМКА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Стипендія - 850,00 євро на місяць</a:t>
            </a:r>
          </a:p>
          <a:p>
            <a:r>
              <a:rPr lang="uk-UA" dirty="0"/>
              <a:t>Компенсація за проїзд – 320-400 євро</a:t>
            </a:r>
          </a:p>
          <a:p>
            <a:r>
              <a:rPr lang="uk-UA" dirty="0"/>
              <a:t>Допомога студентам з України - 750,00 євро</a:t>
            </a:r>
          </a:p>
          <a:p>
            <a:r>
              <a:rPr lang="uk-UA" dirty="0"/>
              <a:t>Загальна сума за 3 місяці навчання – 3620 Є</a:t>
            </a:r>
          </a:p>
          <a:p>
            <a:r>
              <a:rPr lang="uk-UA" dirty="0"/>
              <a:t>Дозволяється працювати до 20 годин на тиждень.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712968" cy="100811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Університет</a:t>
            </a:r>
            <a:r>
              <a:rPr lang="ru-RU" b="1" dirty="0"/>
              <a:t> </a:t>
            </a:r>
            <a:r>
              <a:rPr lang="ru-RU" b="1" dirty="0" err="1"/>
              <a:t>кооперативної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</a:t>
            </a:r>
            <a:r>
              <a:rPr lang="ru-RU" b="1" dirty="0" err="1"/>
              <a:t>Саксонії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996952"/>
            <a:ext cx="3168352" cy="29131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err="1"/>
              <a:t>Berufsakademie</a:t>
            </a:r>
            <a:r>
              <a:rPr lang="en-US" dirty="0"/>
              <a:t> Sachsen – University of Cooperative Education</a:t>
            </a:r>
            <a:endParaRPr lang="uk-UA" dirty="0"/>
          </a:p>
          <a:p>
            <a:pPr algn="ctr">
              <a:buNone/>
            </a:pPr>
            <a:r>
              <a:rPr lang="en-GB" dirty="0">
                <a:hlinkClick r:id="rId2"/>
              </a:rPr>
              <a:t>https://sachsen.ba-sn.de/en/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2051" name="Picture 3" descr="C:\Users\Olga\Desktop\завантаження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1324"/>
            <a:ext cx="4872211" cy="1259483"/>
          </a:xfrm>
          <a:prstGeom prst="rect">
            <a:avLst/>
          </a:prstGeom>
          <a:noFill/>
        </p:spPr>
      </p:pic>
      <p:pic>
        <p:nvPicPr>
          <p:cNvPr id="2050" name="Picture 2" descr="E:\Olga\Німеччина\DAAD-2024\Фото\найгарніші\IMG_20240701_133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08920"/>
            <a:ext cx="5213062" cy="3909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Olga\Desktop\завантаже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7"/>
            <a:ext cx="4248471" cy="3096343"/>
          </a:xfrm>
          <a:prstGeom prst="rect">
            <a:avLst/>
          </a:prstGeom>
          <a:noFill/>
        </p:spPr>
      </p:pic>
      <p:pic>
        <p:nvPicPr>
          <p:cNvPr id="3075" name="Picture 3" descr="C:\Users\Olga\Desktop\завантаженн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49650"/>
            <a:ext cx="4111426" cy="3047702"/>
          </a:xfrm>
          <a:prstGeom prst="rect">
            <a:avLst/>
          </a:prstGeom>
          <a:noFill/>
        </p:spPr>
      </p:pic>
      <p:pic>
        <p:nvPicPr>
          <p:cNvPr id="3076" name="Picture 4" descr="C:\Users\Olga\Desktop\завантаженн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4248472" cy="3024336"/>
          </a:xfrm>
          <a:prstGeom prst="rect">
            <a:avLst/>
          </a:prstGeom>
          <a:noFill/>
        </p:spPr>
      </p:pic>
      <p:pic>
        <p:nvPicPr>
          <p:cNvPr id="3078" name="Picture 6" descr="C:\Users\Olga\Desktop\завантаження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2656"/>
            <a:ext cx="4107373" cy="3069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Навчальний 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1-й семестр, 10 листопада - 21 </a:t>
            </a:r>
            <a:r>
              <a:rPr lang="ru-RU" b="1" dirty="0" err="1"/>
              <a:t>грудня</a:t>
            </a:r>
            <a:r>
              <a:rPr lang="ru-RU" b="1" dirty="0"/>
              <a:t> 2025 р. / 5 </a:t>
            </a:r>
            <a:r>
              <a:rPr lang="ru-RU" b="1" dirty="0" err="1"/>
              <a:t>січня</a:t>
            </a:r>
            <a:r>
              <a:rPr lang="ru-RU" b="1" dirty="0"/>
              <a:t> - 15 лютого 2026 р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dirty="0" err="1"/>
              <a:t>Комунікація</a:t>
            </a:r>
            <a:r>
              <a:rPr lang="ru-RU" dirty="0"/>
              <a:t>, </a:t>
            </a:r>
            <a:r>
              <a:rPr lang="ru-RU" dirty="0" err="1"/>
              <a:t>презентації</a:t>
            </a:r>
            <a:r>
              <a:rPr lang="ru-RU" dirty="0"/>
              <a:t> та </a:t>
            </a:r>
            <a:r>
              <a:rPr lang="ru-RU" dirty="0" err="1"/>
              <a:t>академічне</a:t>
            </a:r>
            <a:r>
              <a:rPr lang="ru-RU" dirty="0"/>
              <a:t> письмо 3AL-KOWA-10</a:t>
            </a:r>
          </a:p>
          <a:p>
            <a:r>
              <a:rPr lang="ru-RU" dirty="0"/>
              <a:t>-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бізнес-адміністрування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Бухгалтерський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та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Бізнес-математика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Рослинництво</a:t>
            </a:r>
            <a:r>
              <a:rPr lang="ru-RU" dirty="0"/>
              <a:t> та </a:t>
            </a:r>
            <a:r>
              <a:rPr lang="ru-RU" dirty="0" err="1"/>
              <a:t>тваринництво</a:t>
            </a:r>
            <a:r>
              <a:rPr lang="ru-RU" dirty="0"/>
              <a:t> (</a:t>
            </a:r>
            <a:r>
              <a:rPr lang="ru-RU" dirty="0" err="1"/>
              <a:t>яловичина</a:t>
            </a:r>
            <a:r>
              <a:rPr lang="ru-RU" dirty="0"/>
              <a:t>)</a:t>
            </a:r>
          </a:p>
          <a:p>
            <a:r>
              <a:rPr lang="ru-RU" dirty="0"/>
              <a:t>-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науки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2-й семестр, 20 </a:t>
            </a:r>
            <a:r>
              <a:rPr lang="ru-RU" b="1" dirty="0" err="1"/>
              <a:t>квітня</a:t>
            </a:r>
            <a:r>
              <a:rPr lang="ru-RU" b="1" dirty="0"/>
              <a:t> - 12 </a:t>
            </a:r>
            <a:r>
              <a:rPr lang="ru-RU" b="1" dirty="0" err="1"/>
              <a:t>липня</a:t>
            </a:r>
            <a:r>
              <a:rPr lang="ru-RU" b="1" dirty="0"/>
              <a:t> 2026 р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endParaRPr lang="ru-RU" dirty="0"/>
          </a:p>
          <a:p>
            <a:r>
              <a:rPr lang="ru-RU" dirty="0"/>
              <a:t>- Статистика та </a:t>
            </a:r>
            <a:r>
              <a:rPr lang="ru-RU" dirty="0" err="1"/>
              <a:t>емпіричні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Ділова</a:t>
            </a:r>
            <a:r>
              <a:rPr lang="ru-RU" dirty="0"/>
              <a:t> </a:t>
            </a:r>
            <a:r>
              <a:rPr lang="ru-RU" dirty="0" err="1"/>
              <a:t>англійська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Рослинництво</a:t>
            </a:r>
            <a:r>
              <a:rPr lang="ru-RU" dirty="0"/>
              <a:t> та </a:t>
            </a:r>
            <a:r>
              <a:rPr lang="ru-RU" dirty="0" err="1"/>
              <a:t>тваринництво</a:t>
            </a:r>
            <a:r>
              <a:rPr lang="ru-RU" dirty="0"/>
              <a:t> (свинина/</a:t>
            </a:r>
            <a:r>
              <a:rPr lang="ru-RU" dirty="0" err="1"/>
              <a:t>пташиця</a:t>
            </a:r>
            <a:r>
              <a:rPr lang="ru-RU" dirty="0"/>
              <a:t>)</a:t>
            </a:r>
          </a:p>
          <a:p>
            <a:r>
              <a:rPr lang="ru-RU" dirty="0"/>
              <a:t>- </a:t>
            </a:r>
            <a:r>
              <a:rPr lang="ru-RU" dirty="0" err="1"/>
              <a:t>Сільськогосподарський</a:t>
            </a:r>
            <a:r>
              <a:rPr lang="ru-RU" dirty="0"/>
              <a:t> маркетинг</a:t>
            </a:r>
          </a:p>
          <a:p>
            <a:r>
              <a:rPr lang="ru-RU" dirty="0"/>
              <a:t>-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endParaRPr lang="ru-RU" dirty="0"/>
          </a:p>
          <a:p>
            <a:r>
              <a:rPr lang="ru-RU" dirty="0"/>
              <a:t>- Маркетинг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764704"/>
            <a:ext cx="8503920" cy="53343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3-й семестр, 29 </a:t>
            </a:r>
            <a:r>
              <a:rPr lang="ru-RU" b="1" dirty="0" err="1"/>
              <a:t>вересня</a:t>
            </a:r>
            <a:r>
              <a:rPr lang="ru-RU" b="1" dirty="0"/>
              <a:t> - 21 </a:t>
            </a:r>
            <a:r>
              <a:rPr lang="ru-RU" b="1" dirty="0" err="1"/>
              <a:t>грудня</a:t>
            </a:r>
            <a:r>
              <a:rPr lang="ru-RU" b="1" dirty="0"/>
              <a:t> 2026 р.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dirty="0" err="1"/>
              <a:t>Фінанси</a:t>
            </a:r>
            <a:r>
              <a:rPr lang="ru-RU" dirty="0"/>
              <a:t> та </a:t>
            </a:r>
            <a:r>
              <a:rPr lang="ru-RU" dirty="0" err="1"/>
              <a:t>інвестиції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та </a:t>
            </a:r>
            <a:r>
              <a:rPr lang="ru-RU" dirty="0" err="1"/>
              <a:t>ефективності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Економіка</a:t>
            </a:r>
            <a:r>
              <a:rPr lang="ru-RU" dirty="0"/>
              <a:t> та </a:t>
            </a:r>
            <a:r>
              <a:rPr lang="ru-RU" dirty="0" err="1"/>
              <a:t>мікроекономіка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Програмні</a:t>
            </a:r>
            <a:r>
              <a:rPr lang="ru-RU" dirty="0"/>
              <a:t> </a:t>
            </a:r>
            <a:r>
              <a:rPr lang="ru-RU" dirty="0" err="1"/>
              <a:t>додатки</a:t>
            </a:r>
            <a:r>
              <a:rPr lang="ru-RU" dirty="0"/>
              <a:t> для </a:t>
            </a:r>
            <a:r>
              <a:rPr lang="ru-RU" dirty="0" err="1"/>
              <a:t>бізнесу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Програмно-підтримуване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тваринницьким</a:t>
            </a:r>
            <a:r>
              <a:rPr lang="ru-RU" dirty="0"/>
              <a:t> та </a:t>
            </a:r>
            <a:r>
              <a:rPr lang="ru-RU" dirty="0" err="1"/>
              <a:t>рослинним</a:t>
            </a:r>
            <a:r>
              <a:rPr lang="ru-RU" dirty="0"/>
              <a:t> </a:t>
            </a:r>
            <a:r>
              <a:rPr lang="ru-RU" dirty="0" err="1"/>
              <a:t>виробництвом</a:t>
            </a:r>
            <a:endParaRPr lang="ru-RU" dirty="0"/>
          </a:p>
          <a:p>
            <a:r>
              <a:rPr lang="ru-RU" dirty="0"/>
              <a:t>- Наука та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1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4-й семестр, 9 </a:t>
            </a:r>
            <a:r>
              <a:rPr lang="ru-RU" b="1" dirty="0" err="1"/>
              <a:t>березня</a:t>
            </a:r>
            <a:r>
              <a:rPr lang="ru-RU" b="1" dirty="0"/>
              <a:t> - 31 </a:t>
            </a:r>
            <a:r>
              <a:rPr lang="ru-RU" b="1" dirty="0" err="1"/>
              <a:t>травня</a:t>
            </a:r>
            <a:r>
              <a:rPr lang="ru-RU" b="1" dirty="0"/>
              <a:t> 2026 р.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dirty="0" err="1"/>
              <a:t>Організація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людськими</a:t>
            </a:r>
            <a:r>
              <a:rPr lang="ru-RU" dirty="0"/>
              <a:t> ресурсами</a:t>
            </a:r>
          </a:p>
          <a:p>
            <a:r>
              <a:rPr lang="ru-RU" dirty="0"/>
              <a:t>- </a:t>
            </a:r>
            <a:r>
              <a:rPr lang="ru-RU" dirty="0" err="1"/>
              <a:t>Цивільне</a:t>
            </a:r>
            <a:r>
              <a:rPr lang="ru-RU" dirty="0"/>
              <a:t> право</a:t>
            </a:r>
          </a:p>
          <a:p>
            <a:r>
              <a:rPr lang="ru-RU" dirty="0"/>
              <a:t>- </a:t>
            </a:r>
            <a:r>
              <a:rPr lang="ru-RU" dirty="0" err="1"/>
              <a:t>Макроекономіка</a:t>
            </a:r>
            <a:r>
              <a:rPr lang="ru-RU" dirty="0"/>
              <a:t> та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Альтернативні</a:t>
            </a:r>
            <a:r>
              <a:rPr lang="ru-RU" dirty="0"/>
              <a:t> потоки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endParaRPr lang="ru-RU" dirty="0"/>
          </a:p>
          <a:p>
            <a:r>
              <a:rPr lang="ru-RU" dirty="0"/>
              <a:t>- Наука та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2</a:t>
            </a:r>
          </a:p>
          <a:p>
            <a:r>
              <a:rPr lang="ru-RU" dirty="0"/>
              <a:t>- </a:t>
            </a:r>
            <a:r>
              <a:rPr lang="ru-RU" dirty="0" err="1"/>
              <a:t>Харчове</a:t>
            </a:r>
            <a:r>
              <a:rPr lang="ru-RU" dirty="0"/>
              <a:t> право, </a:t>
            </a:r>
            <a:r>
              <a:rPr lang="ru-RU" dirty="0" err="1"/>
              <a:t>безпека</a:t>
            </a:r>
            <a:r>
              <a:rPr lang="ru-RU" dirty="0"/>
              <a:t> та </a:t>
            </a:r>
            <a:r>
              <a:rPr lang="ru-RU" dirty="0" err="1"/>
              <a:t>гігієна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980728"/>
            <a:ext cx="8503920" cy="554461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5-й семестр, 18 </a:t>
            </a:r>
            <a:r>
              <a:rPr lang="ru-RU" b="1" dirty="0" err="1"/>
              <a:t>серпня</a:t>
            </a:r>
            <a:r>
              <a:rPr lang="ru-RU" b="1" dirty="0"/>
              <a:t> - 9 листопада 2026 р.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dirty="0" err="1"/>
              <a:t>Господарське</a:t>
            </a:r>
            <a:r>
              <a:rPr lang="ru-RU" dirty="0"/>
              <a:t> право</a:t>
            </a:r>
          </a:p>
          <a:p>
            <a:r>
              <a:rPr lang="ru-RU" dirty="0"/>
              <a:t>- </a:t>
            </a:r>
            <a:r>
              <a:rPr lang="ru-RU" dirty="0" err="1"/>
              <a:t>Управління</a:t>
            </a:r>
            <a:r>
              <a:rPr lang="ru-RU" dirty="0"/>
              <a:t> проектами</a:t>
            </a:r>
          </a:p>
          <a:p>
            <a:r>
              <a:rPr lang="ru-RU" dirty="0"/>
              <a:t>- </a:t>
            </a:r>
            <a:r>
              <a:rPr lang="ru-RU" dirty="0" err="1"/>
              <a:t>Сільськогосподарська</a:t>
            </a:r>
            <a:r>
              <a:rPr lang="ru-RU" dirty="0"/>
              <a:t> </a:t>
            </a:r>
            <a:r>
              <a:rPr lang="ru-RU" dirty="0" err="1"/>
              <a:t>інженерія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Сільськогосподарська</a:t>
            </a:r>
            <a:r>
              <a:rPr lang="ru-RU" dirty="0"/>
              <a:t> та </a:t>
            </a:r>
            <a:r>
              <a:rPr lang="ru-RU" dirty="0" err="1"/>
              <a:t>стабільна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Органічне</a:t>
            </a:r>
            <a:r>
              <a:rPr lang="ru-RU" dirty="0"/>
              <a:t> </a:t>
            </a:r>
            <a:r>
              <a:rPr lang="ru-RU" dirty="0" err="1"/>
              <a:t>землеробство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закупівлями</a:t>
            </a:r>
            <a:r>
              <a:rPr lang="ru-RU" dirty="0"/>
              <a:t> та </a:t>
            </a:r>
            <a:r>
              <a:rPr lang="ru-RU" dirty="0" err="1"/>
              <a:t>збутом</a:t>
            </a:r>
            <a:r>
              <a:rPr lang="ru-RU" dirty="0"/>
              <a:t> у </a:t>
            </a:r>
            <a:r>
              <a:rPr lang="ru-RU" dirty="0" err="1"/>
              <a:t>харчовій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виробництвом</a:t>
            </a:r>
            <a:r>
              <a:rPr lang="ru-RU" dirty="0"/>
              <a:t> у </a:t>
            </a:r>
            <a:r>
              <a:rPr lang="ru-RU" dirty="0" err="1"/>
              <a:t>харчовій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Харчова</a:t>
            </a:r>
            <a:r>
              <a:rPr lang="ru-RU" dirty="0"/>
              <a:t> </a:t>
            </a:r>
            <a:r>
              <a:rPr lang="ru-RU" dirty="0" err="1"/>
              <a:t>сенсорна</a:t>
            </a:r>
            <a:r>
              <a:rPr lang="ru-RU" dirty="0"/>
              <a:t> наука, </a:t>
            </a:r>
            <a:r>
              <a:rPr lang="ru-RU" dirty="0" err="1"/>
              <a:t>харчування</a:t>
            </a:r>
            <a:r>
              <a:rPr lang="ru-RU" dirty="0"/>
              <a:t> та </a:t>
            </a:r>
            <a:r>
              <a:rPr lang="ru-RU" dirty="0" err="1"/>
              <a:t>психологія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6-й семестр, 26 </a:t>
            </a:r>
            <a:r>
              <a:rPr lang="ru-RU" b="1" dirty="0" err="1"/>
              <a:t>січня</a:t>
            </a:r>
            <a:r>
              <a:rPr lang="ru-RU" b="1" dirty="0"/>
              <a:t> 2026 р. - 19 </a:t>
            </a:r>
            <a:r>
              <a:rPr lang="ru-RU" b="1" dirty="0" err="1"/>
              <a:t>квітня</a:t>
            </a:r>
            <a:r>
              <a:rPr lang="ru-RU" b="1" dirty="0"/>
              <a:t> 2026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бізнесом</a:t>
            </a:r>
            <a:r>
              <a:rPr lang="ru-RU" dirty="0"/>
              <a:t> та </a:t>
            </a:r>
            <a:r>
              <a:rPr lang="ru-RU" dirty="0" err="1"/>
              <a:t>контролінг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Сільськогосподарське</a:t>
            </a:r>
            <a:r>
              <a:rPr lang="ru-RU" dirty="0"/>
              <a:t> та </a:t>
            </a:r>
            <a:r>
              <a:rPr lang="ru-RU" dirty="0" err="1"/>
              <a:t>екологічне</a:t>
            </a:r>
            <a:r>
              <a:rPr lang="ru-RU" dirty="0"/>
              <a:t> право</a:t>
            </a:r>
          </a:p>
          <a:p>
            <a:r>
              <a:rPr lang="ru-RU" dirty="0"/>
              <a:t>- </a:t>
            </a:r>
            <a:r>
              <a:rPr lang="ru-RU" dirty="0" err="1"/>
              <a:t>Управління</a:t>
            </a:r>
            <a:r>
              <a:rPr lang="ru-RU" dirty="0"/>
              <a:t> персоналом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Управління</a:t>
            </a:r>
            <a:r>
              <a:rPr lang="ru-RU" dirty="0"/>
              <a:t> персоналом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інноваціями</a:t>
            </a:r>
            <a:r>
              <a:rPr lang="ru-RU" dirty="0"/>
              <a:t> та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Модулі</a:t>
            </a:r>
            <a:r>
              <a:rPr lang="ru-RU" dirty="0"/>
              <a:t> за </a:t>
            </a:r>
            <a:r>
              <a:rPr lang="ru-RU" dirty="0" err="1"/>
              <a:t>вибором</a:t>
            </a:r>
            <a:endParaRPr lang="ru-RU" dirty="0"/>
          </a:p>
          <a:p>
            <a:r>
              <a:rPr lang="ru-RU" dirty="0" err="1"/>
              <a:t>o</a:t>
            </a:r>
            <a:r>
              <a:rPr lang="ru-RU" dirty="0"/>
              <a:t> Запуск </a:t>
            </a:r>
            <a:r>
              <a:rPr lang="ru-RU" dirty="0" err="1"/>
              <a:t>бізнесу</a:t>
            </a:r>
            <a:r>
              <a:rPr lang="ru-RU" dirty="0"/>
              <a:t> та </a:t>
            </a:r>
            <a:r>
              <a:rPr lang="ru-RU" dirty="0" err="1"/>
              <a:t>правонаступництво</a:t>
            </a:r>
            <a:endParaRPr lang="ru-RU" dirty="0"/>
          </a:p>
          <a:p>
            <a:r>
              <a:rPr lang="ru-RU" dirty="0" err="1"/>
              <a:t>o</a:t>
            </a:r>
            <a:r>
              <a:rPr lang="ru-RU" dirty="0"/>
              <a:t>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endParaRPr lang="ru-RU" dirty="0"/>
          </a:p>
          <a:p>
            <a:r>
              <a:rPr lang="ru-RU" dirty="0" err="1"/>
              <a:t>o</a:t>
            </a:r>
            <a:r>
              <a:rPr lang="ru-RU" dirty="0"/>
              <a:t> </a:t>
            </a:r>
            <a:r>
              <a:rPr lang="ru-RU" dirty="0" err="1"/>
              <a:t>Прикладне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культур,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 та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кормів</a:t>
            </a:r>
            <a:endParaRPr lang="ru-RU" dirty="0"/>
          </a:p>
          <a:p>
            <a:r>
              <a:rPr lang="ru-RU" dirty="0" err="1"/>
              <a:t>o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торгівлею</a:t>
            </a:r>
            <a:endParaRPr lang="ru-RU" dirty="0"/>
          </a:p>
          <a:p>
            <a:r>
              <a:rPr lang="ru-RU" dirty="0" err="1"/>
              <a:t>o</a:t>
            </a:r>
            <a:r>
              <a:rPr lang="ru-RU" dirty="0"/>
              <a:t> </a:t>
            </a:r>
            <a:r>
              <a:rPr lang="ru-RU" dirty="0" err="1"/>
              <a:t>Цифровізація</a:t>
            </a:r>
            <a:r>
              <a:rPr lang="ru-RU" dirty="0"/>
              <a:t> та </a:t>
            </a:r>
            <a:r>
              <a:rPr lang="ru-RU" dirty="0" err="1"/>
              <a:t>штучний</a:t>
            </a:r>
            <a:r>
              <a:rPr lang="ru-RU" dirty="0"/>
              <a:t> </a:t>
            </a:r>
            <a:r>
              <a:rPr lang="ru-RU" dirty="0" err="1"/>
              <a:t>інтелект</a:t>
            </a:r>
            <a:r>
              <a:rPr lang="ru-RU" dirty="0"/>
              <a:t> у </a:t>
            </a:r>
            <a:r>
              <a:rPr lang="ru-RU" dirty="0" err="1"/>
              <a:t>бізнесі</a:t>
            </a:r>
            <a:endParaRPr lang="ru-RU" dirty="0"/>
          </a:p>
          <a:p>
            <a:r>
              <a:rPr lang="ru-RU" dirty="0" err="1"/>
              <a:t>o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регіональної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та </a:t>
            </a:r>
            <a:r>
              <a:rPr lang="ru-RU" dirty="0" err="1"/>
              <a:t>прямий</a:t>
            </a:r>
            <a:r>
              <a:rPr lang="ru-RU" dirty="0"/>
              <a:t> маркетинг</a:t>
            </a:r>
          </a:p>
          <a:p>
            <a:r>
              <a:rPr lang="ru-RU" dirty="0" err="1"/>
              <a:t>o</a:t>
            </a:r>
            <a:r>
              <a:rPr lang="ru-RU" dirty="0"/>
              <a:t> </a:t>
            </a:r>
            <a:r>
              <a:rPr lang="ru-RU" dirty="0" err="1"/>
              <a:t>Фітотерапія</a:t>
            </a:r>
            <a:r>
              <a:rPr lang="ru-RU" dirty="0"/>
              <a:t> та </a:t>
            </a:r>
            <a:r>
              <a:rPr lang="ru-RU" dirty="0" err="1"/>
              <a:t>харчування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Olga\Desktop\Граба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3803915" cy="2664296"/>
          </a:xfrm>
          <a:prstGeom prst="rect">
            <a:avLst/>
          </a:prstGeom>
          <a:noFill/>
        </p:spPr>
      </p:pic>
      <p:pic>
        <p:nvPicPr>
          <p:cNvPr id="4100" name="Picture 4" descr="C:\Users\Olga\Desktop\Граб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2736304" cy="3648406"/>
          </a:xfrm>
          <a:prstGeom prst="rect">
            <a:avLst/>
          </a:prstGeom>
          <a:noFill/>
        </p:spPr>
      </p:pic>
      <p:pic>
        <p:nvPicPr>
          <p:cNvPr id="4101" name="Picture 5" descr="C:\Users\Olga\Desktop\IMG_20250424_120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24944"/>
            <a:ext cx="2755332" cy="3635576"/>
          </a:xfrm>
          <a:prstGeom prst="rect">
            <a:avLst/>
          </a:prstGeom>
          <a:noFill/>
        </p:spPr>
      </p:pic>
      <p:pic>
        <p:nvPicPr>
          <p:cNvPr id="4102" name="Picture 6" descr="C:\Users\Olga\Desktop\IMG_20250424_121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24944"/>
            <a:ext cx="2736304" cy="3648407"/>
          </a:xfrm>
          <a:prstGeom prst="rect">
            <a:avLst/>
          </a:prstGeom>
          <a:noFill/>
        </p:spPr>
      </p:pic>
      <p:pic>
        <p:nvPicPr>
          <p:cNvPr id="4103" name="Picture 7" descr="C:\Users\Olga\Desktop\photo_2025-07-06_21-53-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6632"/>
            <a:ext cx="431766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449</TotalTime>
  <Words>773</Words>
  <Application>Microsoft Macintosh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Georgia</vt:lpstr>
      <vt:lpstr>Wingdings</vt:lpstr>
      <vt:lpstr>Wingdings 2</vt:lpstr>
      <vt:lpstr>Официальная</vt:lpstr>
      <vt:lpstr> Міжнародна академічна мобільність студентів та співробітників вищих навчальних закладів</vt:lpstr>
      <vt:lpstr>Тривалість навчання у Німеччині –  до 4 місяців</vt:lpstr>
      <vt:lpstr>ФІНАНСОВА ПІДТРИМКА</vt:lpstr>
      <vt:lpstr>Університет кооперативної освіти Саксонії</vt:lpstr>
      <vt:lpstr>PowerPoint Presentation</vt:lpstr>
      <vt:lpstr>Навчальний план</vt:lpstr>
      <vt:lpstr>PowerPoint Presentation</vt:lpstr>
      <vt:lpstr>PowerPoint Presentation</vt:lpstr>
      <vt:lpstr>PowerPoint Presentation</vt:lpstr>
      <vt:lpstr>Університет прикладних наук Вайенштефан-Тріздорф - HSWT</vt:lpstr>
      <vt:lpstr>PowerPoint Presentation</vt:lpstr>
      <vt:lpstr>Вивчення сільськогосподарських наук</vt:lpstr>
      <vt:lpstr>PowerPoint Presentation</vt:lpstr>
      <vt:lpstr>Міжнародній літній семестр «Сільське господарство та харчування» – бакалавр сільського господарства  з 28 квітня до 23 липня 2026 року</vt:lpstr>
      <vt:lpstr>Міжнародний онлайн-семестр</vt:lpstr>
      <vt:lpstr>PowerPoint Presentation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Міжнародна академічна мобільність студентів та співробітників вищих навчальних закладів</dc:title>
  <dc:creator>Olga</dc:creator>
  <cp:lastModifiedBy>Валентина Малаховська</cp:lastModifiedBy>
  <cp:revision>61</cp:revision>
  <dcterms:created xsi:type="dcterms:W3CDTF">2025-09-10T14:04:43Z</dcterms:created>
  <dcterms:modified xsi:type="dcterms:W3CDTF">2025-09-29T17:37:11Z</dcterms:modified>
</cp:coreProperties>
</file>